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1" r:id="rId14"/>
    <p:sldId id="272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2/4/19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706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740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2/4/19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75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2/4/19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58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2/4/19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51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9640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2/4/19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0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2/4/19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882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2/4/19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527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2/4/19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73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0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0BEF9-7D30-5742-8B63-B6CD6F49D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FFFFFF">
              <a:alpha val="67000"/>
            </a:srgbClr>
          </a:solidFill>
        </p:spPr>
        <p:txBody>
          <a:bodyPr/>
          <a:lstStyle/>
          <a:p>
            <a:r>
              <a:rPr lang="en-US" dirty="0"/>
              <a:t>PREDICTING THE HEALTH OF CITY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1C8C49-EFBA-4F41-8142-8714E789E1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Bill Ott</a:t>
            </a:r>
          </a:p>
        </p:txBody>
      </p:sp>
    </p:spTree>
    <p:extLst>
      <p:ext uri="{BB962C8B-B14F-4D97-AF65-F5344CB8AC3E}">
        <p14:creationId xmlns:p14="http://schemas.microsoft.com/office/powerpoint/2010/main" val="5946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06EE-3BC6-1245-966F-8288F3C3B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92838"/>
            <a:ext cx="7729728" cy="1188720"/>
          </a:xfrm>
        </p:spPr>
        <p:txBody>
          <a:bodyPr/>
          <a:lstStyle/>
          <a:p>
            <a:r>
              <a:rPr lang="en-US" dirty="0"/>
              <a:t>Mapping THE TREES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8EF311-CB7F-B749-9D6D-A304E4FA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521" y="2185282"/>
            <a:ext cx="7352957" cy="4085944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8D0325-D095-F242-9824-32DE2D7E5553}"/>
              </a:ext>
            </a:extLst>
          </p:cNvPr>
          <p:cNvSpPr txBox="1"/>
          <p:nvPr/>
        </p:nvSpPr>
        <p:spPr>
          <a:xfrm>
            <a:off x="7018638" y="6321034"/>
            <a:ext cx="27538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Mapped with Folium; first 5,000 rows represented</a:t>
            </a:r>
          </a:p>
        </p:txBody>
      </p:sp>
    </p:spTree>
    <p:extLst>
      <p:ext uri="{BB962C8B-B14F-4D97-AF65-F5344CB8AC3E}">
        <p14:creationId xmlns:p14="http://schemas.microsoft.com/office/powerpoint/2010/main" val="1051290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45E1D-EA01-5E40-BE28-B03802310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8"/>
          <a:stretch/>
        </p:blipFill>
        <p:spPr>
          <a:xfrm>
            <a:off x="2419521" y="2199501"/>
            <a:ext cx="7352957" cy="4059748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0606EE-3BC6-1245-966F-8288F3C3B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92838"/>
            <a:ext cx="7729728" cy="1188720"/>
          </a:xfrm>
        </p:spPr>
        <p:txBody>
          <a:bodyPr/>
          <a:lstStyle/>
          <a:p>
            <a:r>
              <a:rPr lang="en-US" dirty="0"/>
              <a:t>Mapping THE TREES (GOOD ONLY)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8D0325-D095-F242-9824-32DE2D7E5553}"/>
              </a:ext>
            </a:extLst>
          </p:cNvPr>
          <p:cNvSpPr txBox="1"/>
          <p:nvPr/>
        </p:nvSpPr>
        <p:spPr>
          <a:xfrm>
            <a:off x="6339016" y="6321034"/>
            <a:ext cx="34334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Mapped with Folium; first 5,000 rows (Good health) represented</a:t>
            </a:r>
          </a:p>
        </p:txBody>
      </p:sp>
    </p:spTree>
    <p:extLst>
      <p:ext uri="{BB962C8B-B14F-4D97-AF65-F5344CB8AC3E}">
        <p14:creationId xmlns:p14="http://schemas.microsoft.com/office/powerpoint/2010/main" val="14009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06EE-3BC6-1245-966F-8288F3C3B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92838"/>
            <a:ext cx="7729728" cy="1188720"/>
          </a:xfrm>
        </p:spPr>
        <p:txBody>
          <a:bodyPr/>
          <a:lstStyle/>
          <a:p>
            <a:r>
              <a:rPr lang="en-US" dirty="0"/>
              <a:t>PREPARING our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F2969B-2F6F-7B41-93FF-151D42334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735" y="2141951"/>
            <a:ext cx="6214048" cy="25412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Before instantiating and fitting the model I…</a:t>
            </a:r>
          </a:p>
          <a:p>
            <a:r>
              <a:rPr lang="en-US" dirty="0" err="1"/>
              <a:t>Dummified</a:t>
            </a:r>
            <a:r>
              <a:rPr lang="en-US" dirty="0"/>
              <a:t> the feature columns</a:t>
            </a:r>
          </a:p>
          <a:p>
            <a:r>
              <a:rPr lang="en-US" dirty="0"/>
              <a:t>Dropped rows with null values</a:t>
            </a:r>
          </a:p>
          <a:p>
            <a:r>
              <a:rPr lang="en-US" dirty="0"/>
              <a:t>Modified the response to be binary (Good vs. Not Good)</a:t>
            </a:r>
          </a:p>
          <a:p>
            <a:r>
              <a:rPr lang="en-US" dirty="0"/>
              <a:t>Split the data into train &amp; test sets</a:t>
            </a:r>
          </a:p>
          <a:p>
            <a:r>
              <a:rPr lang="en-US" dirty="0"/>
              <a:t>Utilize automated feature selection (</a:t>
            </a:r>
            <a:r>
              <a:rPr lang="en-US" dirty="0" err="1"/>
              <a:t>SelectPercentile</a:t>
            </a:r>
            <a:r>
              <a:rPr lang="en-US" dirty="0"/>
              <a:t> @ 50%)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5C17D4-31E1-2A48-95F8-408184757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08" y="4967795"/>
            <a:ext cx="9509183" cy="1616835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2654799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06EE-3BC6-1245-966F-8288F3C3B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92838"/>
            <a:ext cx="7729728" cy="1188720"/>
          </a:xfrm>
        </p:spPr>
        <p:txBody>
          <a:bodyPr/>
          <a:lstStyle/>
          <a:p>
            <a:r>
              <a:rPr lang="en-US" dirty="0"/>
              <a:t>LOGISTIC REGRESSION SCORES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C03C03-382C-BE41-9903-07E26A852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738" y="2939872"/>
            <a:ext cx="3161930" cy="11378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X TRAIN           (ALL FEATURES)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C0778C-2775-D642-9C14-877D18A7F36B}"/>
              </a:ext>
            </a:extLst>
          </p:cNvPr>
          <p:cNvSpPr txBox="1">
            <a:spLocks/>
          </p:cNvSpPr>
          <p:nvPr/>
        </p:nvSpPr>
        <p:spPr>
          <a:xfrm>
            <a:off x="4515035" y="2939871"/>
            <a:ext cx="3161930" cy="1137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X TRAIN (SELECTED)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03102D-F6B0-8143-8190-08D2CB174529}"/>
              </a:ext>
            </a:extLst>
          </p:cNvPr>
          <p:cNvSpPr txBox="1">
            <a:spLocks/>
          </p:cNvSpPr>
          <p:nvPr/>
        </p:nvSpPr>
        <p:spPr>
          <a:xfrm>
            <a:off x="8256332" y="2939871"/>
            <a:ext cx="3161930" cy="1137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PROPORTION MAJORITY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A4872-5B31-8D48-B309-A2E7F983C33B}"/>
              </a:ext>
            </a:extLst>
          </p:cNvPr>
          <p:cNvSpPr txBox="1"/>
          <p:nvPr/>
        </p:nvSpPr>
        <p:spPr>
          <a:xfrm>
            <a:off x="1323284" y="4485502"/>
            <a:ext cx="2062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81.2%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4B27F-080B-FD4B-A925-85A954824B90}"/>
              </a:ext>
            </a:extLst>
          </p:cNvPr>
          <p:cNvSpPr txBox="1"/>
          <p:nvPr/>
        </p:nvSpPr>
        <p:spPr>
          <a:xfrm>
            <a:off x="5064581" y="4485502"/>
            <a:ext cx="2062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81.3%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6984C-34DA-BD41-83F5-07EB05E86F16}"/>
              </a:ext>
            </a:extLst>
          </p:cNvPr>
          <p:cNvSpPr txBox="1"/>
          <p:nvPr/>
        </p:nvSpPr>
        <p:spPr>
          <a:xfrm>
            <a:off x="8805878" y="4485501"/>
            <a:ext cx="2062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81.1%</a:t>
            </a:r>
          </a:p>
        </p:txBody>
      </p:sp>
    </p:spTree>
    <p:extLst>
      <p:ext uri="{BB962C8B-B14F-4D97-AF65-F5344CB8AC3E}">
        <p14:creationId xmlns:p14="http://schemas.microsoft.com/office/powerpoint/2010/main" val="2730354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06EE-3BC6-1245-966F-8288F3C3B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92838"/>
            <a:ext cx="7729728" cy="118872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35B25-C0D5-F944-A2E0-6923B5EA9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7307" y="2557352"/>
            <a:ext cx="3337385" cy="39670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ASSESSMENT</a:t>
            </a:r>
          </a:p>
          <a:p>
            <a:pPr marL="0" indent="0" algn="ctr">
              <a:buNone/>
            </a:pPr>
            <a:endParaRPr lang="en-US" sz="100" dirty="0"/>
          </a:p>
          <a:p>
            <a:r>
              <a:rPr lang="en-US" sz="2400" i="1" dirty="0"/>
              <a:t>Barely</a:t>
            </a:r>
            <a:r>
              <a:rPr lang="en-US" sz="2400" dirty="0"/>
              <a:t> beat proportion of the majority class</a:t>
            </a:r>
          </a:p>
          <a:p>
            <a:r>
              <a:rPr lang="en-US" sz="2400" dirty="0"/>
              <a:t>Better performance =  exceed </a:t>
            </a:r>
          </a:p>
          <a:p>
            <a:r>
              <a:rPr lang="en-US" sz="2400" dirty="0"/>
              <a:t>Model may not be super strong </a:t>
            </a:r>
            <a:r>
              <a:rPr lang="en-US" sz="2400" dirty="0">
                <a:sym typeface="Wingdings" pitchFamily="2" charset="2"/>
              </a:rPr>
              <a:t>:( </a:t>
            </a: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8FB2F4-88F0-EE43-ACB1-6A31F81E9429}"/>
              </a:ext>
            </a:extLst>
          </p:cNvPr>
          <p:cNvSpPr txBox="1">
            <a:spLocks/>
          </p:cNvSpPr>
          <p:nvPr/>
        </p:nvSpPr>
        <p:spPr>
          <a:xfrm>
            <a:off x="554864" y="2532887"/>
            <a:ext cx="3352543" cy="39670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TUNING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00" dirty="0"/>
          </a:p>
          <a:p>
            <a:r>
              <a:rPr lang="en-US" sz="2600" dirty="0"/>
              <a:t>Tried many different feature column combos</a:t>
            </a:r>
          </a:p>
          <a:p>
            <a:r>
              <a:rPr lang="en-US" sz="2600" dirty="0"/>
              <a:t>Adjusted for the class imbalance (</a:t>
            </a:r>
            <a:r>
              <a:rPr lang="en-US" sz="2600" dirty="0" err="1"/>
              <a:t>class_weight</a:t>
            </a:r>
            <a:r>
              <a:rPr lang="en-US" sz="2600" dirty="0"/>
              <a:t> = ‘balanced’)</a:t>
            </a:r>
          </a:p>
          <a:p>
            <a:r>
              <a:rPr lang="en-US" sz="2600" dirty="0"/>
              <a:t>Left responses as multinomial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B04EB7-0215-A348-A106-B2249E72A484}"/>
              </a:ext>
            </a:extLst>
          </p:cNvPr>
          <p:cNvSpPr txBox="1">
            <a:spLocks/>
          </p:cNvSpPr>
          <p:nvPr/>
        </p:nvSpPr>
        <p:spPr>
          <a:xfrm>
            <a:off x="8284592" y="2557352"/>
            <a:ext cx="3337385" cy="39670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NEXT STEPS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100" dirty="0"/>
          </a:p>
          <a:p>
            <a:r>
              <a:rPr lang="en-US" sz="2400" dirty="0"/>
              <a:t>Crime rate</a:t>
            </a:r>
          </a:p>
          <a:p>
            <a:r>
              <a:rPr lang="en-US" sz="2400" dirty="0"/>
              <a:t>Income</a:t>
            </a:r>
          </a:p>
          <a:p>
            <a:r>
              <a:rPr lang="en-US" sz="2400" dirty="0"/>
              <a:t>Population</a:t>
            </a:r>
          </a:p>
          <a:p>
            <a:r>
              <a:rPr lang="en-US" sz="2400" dirty="0"/>
              <a:t>Proximity to restaurants</a:t>
            </a:r>
          </a:p>
          <a:p>
            <a:r>
              <a:rPr lang="en-US" sz="2400" dirty="0"/>
              <a:t>Average height of buildings</a:t>
            </a:r>
          </a:p>
        </p:txBody>
      </p:sp>
    </p:spTree>
    <p:extLst>
      <p:ext uri="{BB962C8B-B14F-4D97-AF65-F5344CB8AC3E}">
        <p14:creationId xmlns:p14="http://schemas.microsoft.com/office/powerpoint/2010/main" val="3943620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0BEF9-7D30-5742-8B63-B6CD6F49D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732733"/>
            <a:ext cx="8991600" cy="1645920"/>
          </a:xfrm>
          <a:solidFill>
            <a:srgbClr val="FFFFFF">
              <a:alpha val="73000"/>
            </a:srgbClr>
          </a:solidFill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17017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5FD03-CFA7-AB41-985A-443CFB617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7552"/>
            <a:ext cx="7729728" cy="1188720"/>
          </a:xfrm>
          <a:solidFill>
            <a:srgbClr val="FFFFFF"/>
          </a:solidFill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C5730-020A-9A4C-B93A-934DA1AD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13330"/>
            <a:ext cx="7729728" cy="2984279"/>
          </a:xfrm>
          <a:solidFill>
            <a:schemeClr val="bg1">
              <a:lumMod val="95000"/>
              <a:alpha val="83000"/>
            </a:schemeClr>
          </a:solidFill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100" dirty="0">
              <a:solidFill>
                <a:schemeClr val="tx1"/>
              </a:solidFill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900" dirty="0">
                <a:solidFill>
                  <a:schemeClr val="tx1"/>
                </a:solidFill>
              </a:rPr>
              <a:t>Urban trees are super great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900" dirty="0">
                <a:solidFill>
                  <a:schemeClr val="tx1"/>
                </a:solidFill>
              </a:rPr>
              <a:t>Each decade NYC Parks and Rec conducts </a:t>
            </a:r>
            <a:r>
              <a:rPr lang="en-US" sz="2900" i="1" dirty="0" err="1">
                <a:solidFill>
                  <a:schemeClr val="tx1"/>
                </a:solidFill>
              </a:rPr>
              <a:t>TreeCount</a:t>
            </a:r>
            <a:r>
              <a:rPr lang="en-US" sz="2900" i="1" dirty="0">
                <a:solidFill>
                  <a:schemeClr val="tx1"/>
                </a:solidFill>
              </a:rPr>
              <a:t>!  - </a:t>
            </a:r>
            <a:r>
              <a:rPr lang="en-US" sz="2900" dirty="0">
                <a:solidFill>
                  <a:schemeClr val="tx1"/>
                </a:solidFill>
              </a:rPr>
              <a:t>a literal census for street trees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900" dirty="0">
                <a:solidFill>
                  <a:schemeClr val="tx1"/>
                </a:solidFill>
              </a:rPr>
              <a:t>Last conducted in 2015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900" dirty="0">
                <a:solidFill>
                  <a:schemeClr val="tx1"/>
                </a:solidFill>
              </a:rPr>
              <a:t>Data is publicly available from NYC Open Data</a:t>
            </a:r>
          </a:p>
          <a:p>
            <a:endParaRPr lang="en-US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00565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06EE-3BC6-1245-966F-8288F3C3B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92838"/>
            <a:ext cx="7729728" cy="1188720"/>
          </a:xfrm>
        </p:spPr>
        <p:txBody>
          <a:bodyPr/>
          <a:lstStyle/>
          <a:p>
            <a:r>
              <a:rPr lang="en-US" dirty="0"/>
              <a:t>STARTING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35B25-C0D5-F944-A2E0-6923B5EA9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8712" y="2638044"/>
            <a:ext cx="4271771" cy="31019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HYPOTHESIS</a:t>
            </a:r>
          </a:p>
          <a:p>
            <a:pPr marL="0" indent="0">
              <a:buNone/>
            </a:pPr>
            <a:r>
              <a:rPr lang="en-US" sz="2400" dirty="0"/>
              <a:t>Conditional factors, such as how well maintained a tree is, as well as a tree's physical location, and the type of tree itself will contribute to whether or not a tree is healthy.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7611DA-598D-5E4E-8684-CDD2FB994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1515" y="2638044"/>
            <a:ext cx="4270247" cy="31019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APPROACH</a:t>
            </a:r>
          </a:p>
          <a:p>
            <a:pPr marL="0" indent="0">
              <a:buNone/>
            </a:pPr>
            <a:r>
              <a:rPr lang="en-US" sz="2400" dirty="0"/>
              <a:t>Utilize sci-kit </a:t>
            </a:r>
            <a:r>
              <a:rPr lang="en-US" sz="2400" dirty="0" err="1"/>
              <a:t>learn’s</a:t>
            </a:r>
            <a:r>
              <a:rPr lang="en-US" sz="2400" dirty="0"/>
              <a:t> Logistic Regression model to classify the ‘health’ status of NYC’s trees based on these factors. </a:t>
            </a:r>
          </a:p>
        </p:txBody>
      </p:sp>
    </p:spTree>
    <p:extLst>
      <p:ext uri="{BB962C8B-B14F-4D97-AF65-F5344CB8AC3E}">
        <p14:creationId xmlns:p14="http://schemas.microsoft.com/office/powerpoint/2010/main" val="3173793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6C40-36CE-7E41-A619-DA08414D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7552"/>
            <a:ext cx="7729728" cy="1188720"/>
          </a:xfrm>
        </p:spPr>
        <p:txBody>
          <a:bodyPr/>
          <a:lstStyle/>
          <a:p>
            <a:r>
              <a:rPr lang="en-US" dirty="0"/>
              <a:t>ABOUT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85D36-5342-7849-9D89-15AC46B44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736" y="2519736"/>
            <a:ext cx="5633281" cy="3695712"/>
          </a:xfrm>
        </p:spPr>
        <p:txBody>
          <a:bodyPr/>
          <a:lstStyle/>
          <a:p>
            <a:r>
              <a:rPr lang="en-US" sz="2400" dirty="0"/>
              <a:t>650k+ rows;  ‘tree-level’ granularity</a:t>
            </a:r>
          </a:p>
          <a:p>
            <a:r>
              <a:rPr lang="en-US" sz="2400" dirty="0"/>
              <a:t>42 columns – mostly categorical (e.g. </a:t>
            </a:r>
            <a:r>
              <a:rPr lang="en-US" sz="2400" dirty="0" err="1"/>
              <a:t>boro</a:t>
            </a:r>
            <a:r>
              <a:rPr lang="en-US" sz="2400" dirty="0"/>
              <a:t>)</a:t>
            </a:r>
          </a:p>
          <a:p>
            <a:r>
              <a:rPr lang="en-US" sz="2400" dirty="0"/>
              <a:t>Dataset required minimal cleansing</a:t>
            </a:r>
          </a:p>
          <a:p>
            <a:r>
              <a:rPr lang="en-US" sz="2400" dirty="0"/>
              <a:t>Data was subset to trees with ‘Alive’ status</a:t>
            </a:r>
          </a:p>
          <a:p>
            <a:r>
              <a:rPr lang="en-US" sz="2400" dirty="0"/>
              <a:t>Manufactured comprehensive “problems” columns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00263-FEE3-C14C-B795-72DF1805A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" b="25689"/>
          <a:stretch/>
        </p:blipFill>
        <p:spPr>
          <a:xfrm>
            <a:off x="6685006" y="2643304"/>
            <a:ext cx="5140411" cy="2792628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7C4914-9AF9-734D-961F-371E48FEE1D2}"/>
              </a:ext>
            </a:extLst>
          </p:cNvPr>
          <p:cNvSpPr txBox="1"/>
          <p:nvPr/>
        </p:nvSpPr>
        <p:spPr>
          <a:xfrm>
            <a:off x="10960444" y="5435932"/>
            <a:ext cx="10750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#</a:t>
            </a:r>
            <a:r>
              <a:rPr lang="en-US" sz="1050" i="1" dirty="0" err="1"/>
              <a:t>treeproblems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487902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06EE-3BC6-1245-966F-8288F3C3B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92838"/>
            <a:ext cx="7729728" cy="1188720"/>
          </a:xfrm>
        </p:spPr>
        <p:txBody>
          <a:bodyPr/>
          <a:lstStyle/>
          <a:p>
            <a:r>
              <a:rPr lang="en-US" dirty="0"/>
              <a:t>STATUS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E125F9-017D-7E41-AD5A-59F9EFAC7B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8277" y="2427979"/>
            <a:ext cx="5233798" cy="3305556"/>
          </a:xfrm>
          <a:prstGeom prst="rect">
            <a:avLst/>
          </a:prstGeom>
          <a:ln>
            <a:solidFill>
              <a:srgbClr val="404040"/>
            </a:solidFill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263701-770E-C84F-BAF2-FF66685DD6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8882" y="2427979"/>
            <a:ext cx="5233798" cy="3305556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2177033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06EE-3BC6-1245-966F-8288F3C3B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92838"/>
            <a:ext cx="7729728" cy="1188720"/>
          </a:xfrm>
        </p:spPr>
        <p:txBody>
          <a:bodyPr/>
          <a:lstStyle/>
          <a:p>
            <a:r>
              <a:rPr lang="en-US" dirty="0"/>
              <a:t>GuarDs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E4AD93-45B2-D743-8107-D5DECE8B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08" y="2211303"/>
            <a:ext cx="10424984" cy="3765642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1792813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06EE-3BC6-1245-966F-8288F3C3B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92838"/>
            <a:ext cx="7729728" cy="1188720"/>
          </a:xfrm>
        </p:spPr>
        <p:txBody>
          <a:bodyPr/>
          <a:lstStyle/>
          <a:p>
            <a:r>
              <a:rPr lang="en-US" dirty="0"/>
              <a:t>STATUS BY BORO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1ECB6-315B-154F-8C7D-3FDCE9AC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37" y="2796336"/>
            <a:ext cx="11049525" cy="2986625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2446690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06EE-3BC6-1245-966F-8288F3C3B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92838"/>
            <a:ext cx="7729728" cy="1188720"/>
          </a:xfrm>
        </p:spPr>
        <p:txBody>
          <a:bodyPr/>
          <a:lstStyle/>
          <a:p>
            <a:r>
              <a:rPr lang="en-US" dirty="0"/>
              <a:t>TOP 10 SPECIES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7DCC4E-2C3A-B84F-A3DF-A2162F01A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67" y="2526756"/>
            <a:ext cx="10371266" cy="3518616"/>
          </a:xfrm>
          <a:prstGeom prst="rect">
            <a:avLst/>
          </a:prstGeom>
          <a:ln>
            <a:solidFill>
              <a:srgbClr val="404040"/>
            </a:solidFill>
          </a:ln>
        </p:spPr>
      </p:pic>
    </p:spTree>
    <p:extLst>
      <p:ext uri="{BB962C8B-B14F-4D97-AF65-F5344CB8AC3E}">
        <p14:creationId xmlns:p14="http://schemas.microsoft.com/office/powerpoint/2010/main" val="1683787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06EE-3BC6-1245-966F-8288F3C3B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92838"/>
            <a:ext cx="7729728" cy="1188720"/>
          </a:xfrm>
        </p:spPr>
        <p:txBody>
          <a:bodyPr/>
          <a:lstStyle/>
          <a:p>
            <a:r>
              <a:rPr lang="en-US" dirty="0"/>
              <a:t>TOP 10 SPECIES RANKINGS BY STATUS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C03C03-382C-BE41-9903-07E26A852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738" y="2210819"/>
            <a:ext cx="3161930" cy="425176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/>
              <a:t>GOOD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London Planetree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 err="1"/>
              <a:t>Honeylocust</a:t>
            </a:r>
            <a:endParaRPr lang="en-US" sz="1700" dirty="0"/>
          </a:p>
          <a:p>
            <a:pPr marL="457200" indent="-457200">
              <a:buFont typeface="+mj-lt"/>
              <a:buAutoNum type="arabicPeriod"/>
            </a:pPr>
            <a:r>
              <a:rPr lang="en-US" sz="1700" dirty="0" err="1"/>
              <a:t>Callery</a:t>
            </a:r>
            <a:r>
              <a:rPr lang="en-US" sz="1700" dirty="0"/>
              <a:t> Pear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Pin Oak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Japanese Zelkova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Cherry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 err="1"/>
              <a:t>Littleleaf</a:t>
            </a:r>
            <a:r>
              <a:rPr lang="en-US" sz="1700" dirty="0"/>
              <a:t> Linden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Norway Maple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 err="1"/>
              <a:t>Ginko</a:t>
            </a:r>
            <a:endParaRPr lang="en-US" sz="1700" dirty="0"/>
          </a:p>
          <a:p>
            <a:pPr marL="457200" indent="-457200">
              <a:buFont typeface="+mj-lt"/>
              <a:buAutoNum type="arabicPeriod"/>
            </a:pPr>
            <a:r>
              <a:rPr lang="en-US" sz="1700" dirty="0" err="1"/>
              <a:t>Sophora</a:t>
            </a:r>
            <a:endParaRPr lang="en-US" sz="15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C0778C-2775-D642-9C14-877D18A7F36B}"/>
              </a:ext>
            </a:extLst>
          </p:cNvPr>
          <p:cNvSpPr txBox="1">
            <a:spLocks/>
          </p:cNvSpPr>
          <p:nvPr/>
        </p:nvSpPr>
        <p:spPr>
          <a:xfrm>
            <a:off x="4515035" y="2210819"/>
            <a:ext cx="3161930" cy="42517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FAIR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London Planetree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Norway Maple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 err="1"/>
              <a:t>Callery</a:t>
            </a:r>
            <a:r>
              <a:rPr lang="en-US" sz="1700" dirty="0"/>
              <a:t> Pear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 err="1"/>
              <a:t>Honeylocust</a:t>
            </a:r>
            <a:endParaRPr lang="en-US" sz="1700" dirty="0"/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Pin Oak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 err="1"/>
              <a:t>Littleleaf</a:t>
            </a:r>
            <a:r>
              <a:rPr lang="en-US" sz="1700" dirty="0"/>
              <a:t> Linden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Cherry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Japanese Zelkova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>
                <a:solidFill>
                  <a:schemeClr val="accent3"/>
                </a:solidFill>
              </a:rPr>
              <a:t>Red Maple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 err="1"/>
              <a:t>Sophora</a:t>
            </a:r>
            <a:endParaRPr lang="en-US" sz="17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03102D-F6B0-8143-8190-08D2CB174529}"/>
              </a:ext>
            </a:extLst>
          </p:cNvPr>
          <p:cNvSpPr txBox="1">
            <a:spLocks/>
          </p:cNvSpPr>
          <p:nvPr/>
        </p:nvSpPr>
        <p:spPr>
          <a:xfrm>
            <a:off x="8256332" y="2210818"/>
            <a:ext cx="3161930" cy="42517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/>
              <a:t>POOR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Norway Maple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London Planetree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 err="1"/>
              <a:t>Callery</a:t>
            </a:r>
            <a:r>
              <a:rPr lang="en-US" sz="1700" dirty="0"/>
              <a:t> Pear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 err="1"/>
              <a:t>Littleleaf</a:t>
            </a:r>
            <a:r>
              <a:rPr lang="en-US" sz="1700" dirty="0"/>
              <a:t> Linden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Cherry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Pin Oak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 err="1"/>
              <a:t>Honeylocust</a:t>
            </a:r>
            <a:endParaRPr lang="en-US" sz="1700" dirty="0"/>
          </a:p>
          <a:p>
            <a:pPr marL="457200" indent="-457200">
              <a:buFont typeface="+mj-lt"/>
              <a:buAutoNum type="arabicPeriod"/>
            </a:pPr>
            <a:r>
              <a:rPr lang="en-US" sz="1700" dirty="0" err="1"/>
              <a:t>Ginko</a:t>
            </a:r>
            <a:endParaRPr lang="en-US" sz="1700" dirty="0"/>
          </a:p>
          <a:p>
            <a:pPr marL="457200" indent="-457200">
              <a:buFont typeface="+mj-lt"/>
              <a:buAutoNum type="arabicPeriod"/>
            </a:pPr>
            <a:r>
              <a:rPr lang="en-US" sz="1700" dirty="0">
                <a:solidFill>
                  <a:schemeClr val="accent3"/>
                </a:solidFill>
              </a:rPr>
              <a:t>Red Maple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700" dirty="0"/>
              <a:t>Japanese Zelkova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71625190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{4926B9A7-26DE-8748-8A27-733CCBF62710}tf10001120</Template>
  <TotalTime>156</TotalTime>
  <Words>358</Words>
  <Application>Microsoft Macintosh PowerPoint</Application>
  <PresentationFormat>Widescreen</PresentationFormat>
  <Paragraphs>95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Gill Sans MT</vt:lpstr>
      <vt:lpstr>Wingdings</vt:lpstr>
      <vt:lpstr>Parcel</vt:lpstr>
      <vt:lpstr>PREDICTING THE HEALTH OF CITY TREES</vt:lpstr>
      <vt:lpstr>BACKGROUND</vt:lpstr>
      <vt:lpstr>STARTING POINT</vt:lpstr>
      <vt:lpstr>ABOUT THE DATA</vt:lpstr>
      <vt:lpstr>STATUS</vt:lpstr>
      <vt:lpstr>GuarDs</vt:lpstr>
      <vt:lpstr>STATUS BY BORO</vt:lpstr>
      <vt:lpstr>TOP 10 SPECIES</vt:lpstr>
      <vt:lpstr>TOP 10 SPECIES RANKINGS BY STATUS</vt:lpstr>
      <vt:lpstr>Mapping THE TREES </vt:lpstr>
      <vt:lpstr>Mapping THE TREES (GOOD ONLY) </vt:lpstr>
      <vt:lpstr>PREPARING our data</vt:lpstr>
      <vt:lpstr>LOGISTIC REGRESSION SCORES</vt:lpstr>
      <vt:lpstr>CONCLUSIONS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HEALTH OF CITY TREES</dc:title>
  <dc:creator>William Ott</dc:creator>
  <cp:lastModifiedBy>William Ott</cp:lastModifiedBy>
  <cp:revision>44</cp:revision>
  <dcterms:created xsi:type="dcterms:W3CDTF">2019-02-05T03:01:15Z</dcterms:created>
  <dcterms:modified xsi:type="dcterms:W3CDTF">2019-02-05T05:38:08Z</dcterms:modified>
</cp:coreProperties>
</file>